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63" r:id="rId5"/>
    <p:sldMasterId id="2147483776" r:id="rId6"/>
    <p:sldMasterId id="2147483789" r:id="rId7"/>
    <p:sldMasterId id="2147483802" r:id="rId8"/>
    <p:sldMasterId id="2147483815" r:id="rId9"/>
  </p:sldMasterIdLst>
  <p:notesMasterIdLst>
    <p:notesMasterId r:id="rId28"/>
  </p:notesMasterIdLst>
  <p:handoutMasterIdLst>
    <p:handoutMasterId r:id="rId29"/>
  </p:handoutMasterIdLst>
  <p:sldIdLst>
    <p:sldId id="256" r:id="rId10"/>
    <p:sldId id="2334" r:id="rId11"/>
    <p:sldId id="2318" r:id="rId12"/>
    <p:sldId id="2319" r:id="rId13"/>
    <p:sldId id="2320" r:id="rId14"/>
    <p:sldId id="2321" r:id="rId15"/>
    <p:sldId id="2322" r:id="rId16"/>
    <p:sldId id="2323" r:id="rId17"/>
    <p:sldId id="2324" r:id="rId18"/>
    <p:sldId id="2325" r:id="rId19"/>
    <p:sldId id="2326" r:id="rId20"/>
    <p:sldId id="2327" r:id="rId21"/>
    <p:sldId id="2328" r:id="rId22"/>
    <p:sldId id="2329" r:id="rId23"/>
    <p:sldId id="2330" r:id="rId24"/>
    <p:sldId id="2331" r:id="rId25"/>
    <p:sldId id="2332" r:id="rId26"/>
    <p:sldId id="2333" r:id="rId27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get Strategy" id="{B92F6B9D-5DAC-43F2-8CD6-E2FB44FA22D8}">
          <p14:sldIdLst>
            <p14:sldId id="256"/>
            <p14:sldId id="2334"/>
            <p14:sldId id="2318"/>
            <p14:sldId id="2319"/>
            <p14:sldId id="2320"/>
            <p14:sldId id="2321"/>
            <p14:sldId id="2322"/>
            <p14:sldId id="2323"/>
            <p14:sldId id="2324"/>
            <p14:sldId id="2325"/>
            <p14:sldId id="2326"/>
            <p14:sldId id="2327"/>
            <p14:sldId id="2328"/>
            <p14:sldId id="2329"/>
            <p14:sldId id="2330"/>
            <p14:sldId id="2331"/>
            <p14:sldId id="2332"/>
            <p14:sldId id="23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over" initials="PS" lastIdx="1" clrIdx="0">
    <p:extLst>
      <p:ext uri="{19B8F6BF-5375-455C-9EA6-DF929625EA0E}">
        <p15:presenceInfo xmlns:p15="http://schemas.microsoft.com/office/powerpoint/2012/main" userId="S::patrick.stover@agnet.tamu.edu::224dd2b2-cf85-4c59-950e-99919c37cf5b" providerId="AD"/>
      </p:ext>
    </p:extLst>
  </p:cmAuthor>
  <p:cmAuthor id="2" name="Holly Shive" initials="HS" lastIdx="2" clrIdx="1">
    <p:extLst>
      <p:ext uri="{19B8F6BF-5375-455C-9EA6-DF929625EA0E}">
        <p15:presenceInfo xmlns:p15="http://schemas.microsoft.com/office/powerpoint/2012/main" userId="S::holly.shive@agnet.tamu.edu::73643af5-b775-4b36-bc93-851814c49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26"/>
    <a:srgbClr val="18181E"/>
    <a:srgbClr val="151218"/>
    <a:srgbClr val="199E8B"/>
    <a:srgbClr val="A3B2A4"/>
    <a:srgbClr val="BABAC2"/>
    <a:srgbClr val="FFFFFF"/>
    <a:srgbClr val="EB1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52677-3215-453F-BB18-3B4260CC52CC}" v="18" dt="2022-08-26T14:49:02.06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830"/>
  </p:normalViewPr>
  <p:slideViewPr>
    <p:cSldViewPr snapToGrid="0">
      <p:cViewPr>
        <p:scale>
          <a:sx n="25" d="100"/>
          <a:sy n="25" d="100"/>
        </p:scale>
        <p:origin x="688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689f57b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62689f57b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77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192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568" y="-140485"/>
            <a:ext cx="24771696" cy="1393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9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4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54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95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809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B50F082-615D-9240-B8F3-30276141B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8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3ABE8BD0-BB10-2944-8338-F75F46ED2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FEAE2BAC-4AA9-6E42-96BC-2AD9D2FBE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33205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2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9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0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20208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7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322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227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98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6694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EF2E5CA7-1B0A-1F41-A837-45D6E3F8B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11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D84B2215-0A3A-B541-98B0-31042B4C6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9640785A-38DA-5B48-9C32-7B8643FD8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588912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8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46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45620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40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99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330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86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3514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3521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C8F8A3-3334-C348-9EFB-9F999A98B4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7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01EA2B63-6C25-414C-AB26-321348C5F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036BA3-981E-884B-AE6C-F3066345B2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87745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7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8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432154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092DEC-F09D-FC46-BB34-8F48A6A63E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890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B50F082-615D-9240-B8F3-30276141B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7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60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547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9589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E061BE-8AB2-D548-A8C8-01286720E6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6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53F628FF-B441-B84A-8FE1-3841B7DA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4F2E15-62E5-FB4E-813F-3DB77AB7A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0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046452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8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12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444487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83253B8-714A-4644-8B21-BFE7E86231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74AE398E-4941-B94A-8EB9-22B6020D6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FEAE2BAC-4AA9-6E42-96BC-2AD9D2FBE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0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59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827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59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839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0162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013D12E-BFC1-664D-9D8F-4C8B75494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9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53F628FF-B441-B84A-8FE1-3841B7DA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F707A10-DCAC-0F40-B4A1-3B0916978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3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206602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0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63097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4004533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8EFE745-E85C-3D47-AE53-64002B737B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783542-E37B-D849-82B4-A32BEF8007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7" y="12346985"/>
            <a:ext cx="2365908" cy="10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BF19E5-4A62-B942-B569-2C78082064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2113003"/>
            <a:ext cx="2324533" cy="12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2AC8E35E-16FA-3940-A5C2-52E98D990E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0" y="11968480"/>
            <a:ext cx="2597696" cy="14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C807FB-01A8-7143-8A7B-4A7F850906D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" y="11968481"/>
            <a:ext cx="4458680" cy="14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B03020-9C25-924A-9C5D-DDA25C58CE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" y="11750040"/>
            <a:ext cx="3128467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9C21B92-9FE5-C24E-A754-2BCDDC3FC2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" y="11587888"/>
            <a:ext cx="3809321" cy="21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" y="-140484"/>
            <a:ext cx="24580924" cy="13826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6"/>
          <p:cNvCxnSpPr>
            <a:cxnSpLocks/>
          </p:cNvCxnSpPr>
          <p:nvPr/>
        </p:nvCxnSpPr>
        <p:spPr>
          <a:xfrm>
            <a:off x="1466019" y="-1054110"/>
            <a:ext cx="0" cy="839246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99D5FA-BAEA-2247-8AAF-39801F647574}"/>
              </a:ext>
            </a:extLst>
          </p:cNvPr>
          <p:cNvSpPr/>
          <p:nvPr/>
        </p:nvSpPr>
        <p:spPr>
          <a:xfrm>
            <a:off x="12234143" y="12311380"/>
            <a:ext cx="12192000" cy="9131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240" algn="r">
              <a:buSzPts val="7200"/>
            </a:pPr>
            <a:r>
              <a:rPr lang="en-US" sz="5334" dirty="0">
                <a:solidFill>
                  <a:srgbClr val="FFFFFF"/>
                </a:solidFill>
                <a:latin typeface="+mj-lt"/>
                <a:ea typeface="Open Sans Light"/>
                <a:cs typeface="Open Sans Light"/>
                <a:sym typeface="Open Sans Light"/>
              </a:rPr>
              <a:t>Richard A. Vierling, Ph.D.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530BF2C-5358-B84F-AE8E-8B33D532A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7" y="11621553"/>
            <a:ext cx="3141932" cy="16030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1108CB-3BC1-C9CD-1022-6597904EEF79}"/>
              </a:ext>
            </a:extLst>
          </p:cNvPr>
          <p:cNvSpPr txBox="1">
            <a:spLocks/>
          </p:cNvSpPr>
          <p:nvPr/>
        </p:nvSpPr>
        <p:spPr>
          <a:xfrm>
            <a:off x="1094289" y="867091"/>
            <a:ext cx="22279708" cy="186089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>
                <a:solidFill>
                  <a:srgbClr val="FFFFFF"/>
                </a:solidFill>
              </a:rPr>
              <a:t>Seed Certification</a:t>
            </a:r>
            <a:endParaRPr lang="en-US" sz="10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DBE97E-311F-7735-D7EE-12D1A9BD8F37}"/>
              </a:ext>
            </a:extLst>
          </p:cNvPr>
          <p:cNvSpPr/>
          <p:nvPr/>
        </p:nvSpPr>
        <p:spPr>
          <a:xfrm>
            <a:off x="944464" y="3436707"/>
            <a:ext cx="22683750" cy="7877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A12296E-F93C-EA52-C95A-BCDBAC01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5153765"/>
            <a:ext cx="11998330" cy="6149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500E85-08D2-009A-ADBC-CF4266F936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51" y="6401421"/>
            <a:ext cx="9491640" cy="329676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99A61C-E19B-4EBD-4617-506B39A4AFA4}"/>
              </a:ext>
            </a:extLst>
          </p:cNvPr>
          <p:cNvCxnSpPr/>
          <p:nvPr/>
        </p:nvCxnSpPr>
        <p:spPr>
          <a:xfrm>
            <a:off x="12471400" y="4394200"/>
            <a:ext cx="0" cy="6121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C37A1B-72A0-DA4E-9500-CFDE5820F8A3}"/>
              </a:ext>
            </a:extLst>
          </p:cNvPr>
          <p:cNvCxnSpPr/>
          <p:nvPr/>
        </p:nvCxnSpPr>
        <p:spPr>
          <a:xfrm>
            <a:off x="12623800" y="4394200"/>
            <a:ext cx="0" cy="6121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9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9CE2-1EE4-F152-5721-97AB5860AC6A}"/>
              </a:ext>
            </a:extLst>
          </p:cNvPr>
          <p:cNvSpPr txBox="1">
            <a:spLocks/>
          </p:cNvSpPr>
          <p:nvPr/>
        </p:nvSpPr>
        <p:spPr>
          <a:xfrm>
            <a:off x="1677987" y="314325"/>
            <a:ext cx="2103120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>
                <a:solidFill>
                  <a:schemeClr val="bg1"/>
                </a:solidFill>
              </a:rPr>
              <a:t>What Rights are Granted by PVP to the Owner?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944B-4CB7-7DE4-A683-FAD8A5121BD7}"/>
              </a:ext>
            </a:extLst>
          </p:cNvPr>
          <p:cNvSpPr txBox="1">
            <a:spLocks/>
          </p:cNvSpPr>
          <p:nvPr/>
        </p:nvSpPr>
        <p:spPr>
          <a:xfrm>
            <a:off x="1677987" y="3395662"/>
            <a:ext cx="21031200" cy="87026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indent="-1028700">
              <a:buFont typeface="+mj-lt"/>
              <a:buAutoNum type="arabicPeriod"/>
            </a:pPr>
            <a:r>
              <a:rPr lang="en-US" sz="7200" dirty="0">
                <a:solidFill>
                  <a:schemeClr val="bg1"/>
                </a:solidFill>
              </a:rPr>
              <a:t>Provides protection for up to 20 years.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 dirty="0">
                <a:solidFill>
                  <a:schemeClr val="bg1"/>
                </a:solidFill>
              </a:rPr>
              <a:t>Title V protected varieties can only be sold by variety name as Certified Seed. VNS sales are prohibited.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 dirty="0">
                <a:solidFill>
                  <a:schemeClr val="bg1"/>
                </a:solidFill>
              </a:rPr>
              <a:t>Prohibits unauthorized sale or barter (must have a license from the owner).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 dirty="0">
                <a:solidFill>
                  <a:schemeClr val="bg1"/>
                </a:solidFill>
              </a:rPr>
              <a:t>Enables royalties to be collected.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 dirty="0">
                <a:solidFill>
                  <a:schemeClr val="bg1"/>
                </a:solidFill>
              </a:rPr>
              <a:t>Farmers cannot divert commercial grain of a protected variety to planting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344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8A9-2451-AB16-1101-AF186B383126}"/>
              </a:ext>
            </a:extLst>
          </p:cNvPr>
          <p:cNvSpPr txBox="1">
            <a:spLocks/>
          </p:cNvSpPr>
          <p:nvPr/>
        </p:nvSpPr>
        <p:spPr>
          <a:xfrm>
            <a:off x="1677987" y="1016001"/>
            <a:ext cx="2103120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Disclosure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4935-A7DF-F295-797C-40DEA5A43D31}"/>
              </a:ext>
            </a:extLst>
          </p:cNvPr>
          <p:cNvSpPr txBox="1">
            <a:spLocks/>
          </p:cNvSpPr>
          <p:nvPr/>
        </p:nvSpPr>
        <p:spPr>
          <a:xfrm>
            <a:off x="1677987" y="3079750"/>
            <a:ext cx="21031200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endParaRPr lang="en-US" sz="9600">
              <a:solidFill>
                <a:schemeClr val="bg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It is required by law that the seller inform the purchaser that the variety is protected under the Plant Variety Protection Act.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0A27-9A91-7A10-A212-9575BB125022}"/>
              </a:ext>
            </a:extLst>
          </p:cNvPr>
          <p:cNvSpPr txBox="1">
            <a:spLocks/>
          </p:cNvSpPr>
          <p:nvPr/>
        </p:nvSpPr>
        <p:spPr>
          <a:xfrm>
            <a:off x="1677987" y="533401"/>
            <a:ext cx="2103120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Disclosure Language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13A0-7D79-F64D-0651-902077544354}"/>
              </a:ext>
            </a:extLst>
          </p:cNvPr>
          <p:cNvSpPr txBox="1">
            <a:spLocks/>
          </p:cNvSpPr>
          <p:nvPr/>
        </p:nvSpPr>
        <p:spPr>
          <a:xfrm>
            <a:off x="1677987" y="2597150"/>
            <a:ext cx="21031200" cy="10807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If protected without Title V: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8800">
                <a:solidFill>
                  <a:schemeClr val="bg1"/>
                </a:solidFill>
              </a:rPr>
              <a:t>“Unauthorized Propagation Prohibited, U.S. Protected Variety.”</a:t>
            </a:r>
          </a:p>
          <a:p>
            <a:pPr indent="0">
              <a:buFont typeface="Arial" panose="020B0604020202020204" pitchFamily="34" charset="0"/>
              <a:buNone/>
            </a:pPr>
            <a:endParaRPr lang="en-US" sz="9600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If protected with Title V: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8800">
                <a:solidFill>
                  <a:schemeClr val="bg1"/>
                </a:solidFill>
              </a:rPr>
              <a:t>“Unauthorized Propagation Prohibited, U.S. Protected Variety. Seed of this variety must be sold by variety name only, as a class of certified seed”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D84C-C96A-D3BF-046D-3E4818B33F26}"/>
              </a:ext>
            </a:extLst>
          </p:cNvPr>
          <p:cNvSpPr txBox="1">
            <a:spLocks/>
          </p:cNvSpPr>
          <p:nvPr/>
        </p:nvSpPr>
        <p:spPr>
          <a:xfrm>
            <a:off x="1677987" y="501651"/>
            <a:ext cx="2103120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200" b="1">
                <a:solidFill>
                  <a:schemeClr val="bg1"/>
                </a:solidFill>
              </a:rPr>
              <a:t>Damages</a:t>
            </a:r>
            <a:endParaRPr lang="en-US" sz="1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18E6-615B-E329-E203-21E656D8EF79}"/>
              </a:ext>
            </a:extLst>
          </p:cNvPr>
          <p:cNvSpPr txBox="1">
            <a:spLocks/>
          </p:cNvSpPr>
          <p:nvPr/>
        </p:nvSpPr>
        <p:spPr>
          <a:xfrm>
            <a:off x="1677987" y="2825750"/>
            <a:ext cx="21031200" cy="87026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indent="-10287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The owner has the right to seek damages from the seller of up to 3X the amount of royalty plus court costs.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The owner has the right to seek damages from the farmer on the crop produced from unlawfully obtained seed.</a:t>
            </a:r>
          </a:p>
        </p:txBody>
      </p:sp>
    </p:spTree>
    <p:extLst>
      <p:ext uri="{BB962C8B-B14F-4D97-AF65-F5344CB8AC3E}">
        <p14:creationId xmlns:p14="http://schemas.microsoft.com/office/powerpoint/2010/main" val="274273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1B5A-CE83-1707-11ED-B50AE1080750}"/>
              </a:ext>
            </a:extLst>
          </p:cNvPr>
          <p:cNvSpPr txBox="1">
            <a:spLocks/>
          </p:cNvSpPr>
          <p:nvPr/>
        </p:nvSpPr>
        <p:spPr>
          <a:xfrm>
            <a:off x="592138" y="1222375"/>
            <a:ext cx="2284095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>
                <a:solidFill>
                  <a:schemeClr val="bg1"/>
                </a:solidFill>
              </a:rPr>
              <a:t>Saved Seed; Protected Before April 4, 1995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47D4-45C8-6E19-DA17-F8D6D8F3CCBE}"/>
              </a:ext>
            </a:extLst>
          </p:cNvPr>
          <p:cNvSpPr txBox="1">
            <a:spLocks/>
          </p:cNvSpPr>
          <p:nvPr/>
        </p:nvSpPr>
        <p:spPr>
          <a:xfrm>
            <a:off x="1677987" y="3873500"/>
            <a:ext cx="21031200" cy="87026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Farmers can save and use for their own planting purposes.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</a:rPr>
              <a:t>or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Farmers can sell saved seed up to the amount they would plant for their own production needs, but they are not allowed to advertise, use public notice, nor a third party.</a:t>
            </a:r>
          </a:p>
        </p:txBody>
      </p:sp>
    </p:spTree>
    <p:extLst>
      <p:ext uri="{BB962C8B-B14F-4D97-AF65-F5344CB8AC3E}">
        <p14:creationId xmlns:p14="http://schemas.microsoft.com/office/powerpoint/2010/main" val="248750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AE9F-B059-F384-451C-CFE77C822985}"/>
              </a:ext>
            </a:extLst>
          </p:cNvPr>
          <p:cNvSpPr txBox="1">
            <a:spLocks/>
          </p:cNvSpPr>
          <p:nvPr/>
        </p:nvSpPr>
        <p:spPr>
          <a:xfrm>
            <a:off x="534987" y="730251"/>
            <a:ext cx="23317200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>
                <a:solidFill>
                  <a:schemeClr val="bg1"/>
                </a:solidFill>
              </a:rPr>
              <a:t>Saved Seed; Protected After April 4, 1995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FE48-6AE9-1F4B-0AF8-B956B4FBC92F}"/>
              </a:ext>
            </a:extLst>
          </p:cNvPr>
          <p:cNvSpPr txBox="1">
            <a:spLocks/>
          </p:cNvSpPr>
          <p:nvPr/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Farmers cannot sell saved seed but can use for their own planting purposes.</a:t>
            </a:r>
          </a:p>
          <a:p>
            <a:pPr marL="914400" lvl="1" indent="0" algn="ctr">
              <a:buFont typeface="Arial" panose="020B0604020202020204" pitchFamily="34" charset="0"/>
              <a:buNone/>
            </a:pPr>
            <a:endParaRPr lang="en-US" sz="9600" dirty="0">
              <a:solidFill>
                <a:schemeClr val="bg1"/>
              </a:solidFill>
            </a:endParaRPr>
          </a:p>
          <a:p>
            <a:pPr marL="914400" lvl="1"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The seed can be conditioned and stored.</a:t>
            </a:r>
          </a:p>
        </p:txBody>
      </p:sp>
    </p:spTree>
    <p:extLst>
      <p:ext uri="{BB962C8B-B14F-4D97-AF65-F5344CB8AC3E}">
        <p14:creationId xmlns:p14="http://schemas.microsoft.com/office/powerpoint/2010/main" val="93164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9933-5950-0F46-F1D3-8C09D7F995DA}"/>
              </a:ext>
            </a:extLst>
          </p:cNvPr>
          <p:cNvSpPr txBox="1">
            <a:spLocks/>
          </p:cNvSpPr>
          <p:nvPr/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Labelling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0043D-A584-6993-E899-15F16D240187}"/>
              </a:ext>
            </a:extLst>
          </p:cNvPr>
          <p:cNvSpPr txBox="1">
            <a:spLocks/>
          </p:cNvSpPr>
          <p:nvPr/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Certified seed comes with two tags, a light blue certified seed tag and an analysis tag. Analysis tag is required by state and Federal seed laws and is enforced by USDA Agricultural Marketing Service and state agencies.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8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827F-C2CE-5398-6A5B-42AFB25DDDA5}"/>
              </a:ext>
            </a:extLst>
          </p:cNvPr>
          <p:cNvSpPr txBox="1">
            <a:spLocks/>
          </p:cNvSpPr>
          <p:nvPr/>
        </p:nvSpPr>
        <p:spPr>
          <a:xfrm>
            <a:off x="711419" y="7302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Analysis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B623-A016-8B3D-BEE3-87860C0C5495}"/>
              </a:ext>
            </a:extLst>
          </p:cNvPr>
          <p:cNvSpPr txBox="1">
            <a:spLocks/>
          </p:cNvSpPr>
          <p:nvPr/>
        </p:nvSpPr>
        <p:spPr>
          <a:xfrm>
            <a:off x="228600" y="3295650"/>
            <a:ext cx="28168600" cy="87026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1. Seedsman’s name		8. Percent other crop seeds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2. Address				9. Percent weed seeds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3. Variety name			10. Noxious weeds present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4. Kind					11. Minimum percent germination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5. Lot number				12. Percent hard seed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6. Minimum pure seed		13. Germination test results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6800" dirty="0">
                <a:solidFill>
                  <a:schemeClr val="bg1"/>
                </a:solidFill>
              </a:rPr>
              <a:t>7. Percent inert matter		14. Origin</a:t>
            </a:r>
          </a:p>
        </p:txBody>
      </p:sp>
    </p:spTree>
    <p:extLst>
      <p:ext uri="{BB962C8B-B14F-4D97-AF65-F5344CB8AC3E}">
        <p14:creationId xmlns:p14="http://schemas.microsoft.com/office/powerpoint/2010/main" val="118587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372B-716E-3F13-31F7-5C8B354520F5}"/>
              </a:ext>
            </a:extLst>
          </p:cNvPr>
          <p:cNvSpPr txBox="1">
            <a:spLocks/>
          </p:cNvSpPr>
          <p:nvPr/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>
                <a:solidFill>
                  <a:schemeClr val="bg1"/>
                </a:solidFill>
              </a:rPr>
              <a:t>Effect of Piracy on Variety Development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148D-FF63-8DAF-2D4A-8DFF36908E92}"/>
              </a:ext>
            </a:extLst>
          </p:cNvPr>
          <p:cNvSpPr txBox="1">
            <a:spLocks/>
          </p:cNvSpPr>
          <p:nvPr/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It is estimated that the U.S. wheat seed industry losses up to $677MM per year to brown bagging. Usually 10% of seed sales and royalties are reinvested in plant breeding. This means that up to $68MM per year is not reinvested in developing new varieties. </a:t>
            </a:r>
            <a:r>
              <a:rPr lang="en-US" sz="4000">
                <a:solidFill>
                  <a:schemeClr val="bg1"/>
                </a:solidFill>
              </a:rPr>
              <a:t>Seed Innovation &amp; Protection Alliance.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DED81-F4EF-C227-E907-69CE68A4A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7" t="32353" r="19639" b="14314"/>
          <a:stretch/>
        </p:blipFill>
        <p:spPr>
          <a:xfrm>
            <a:off x="1849064" y="544884"/>
            <a:ext cx="19740936" cy="109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6839-7248-1CCE-A23C-93265E3153CF}"/>
              </a:ext>
            </a:extLst>
          </p:cNvPr>
          <p:cNvSpPr txBox="1">
            <a:spLocks/>
          </p:cNvSpPr>
          <p:nvPr/>
        </p:nvSpPr>
        <p:spPr>
          <a:xfrm>
            <a:off x="1676618" y="1619251"/>
            <a:ext cx="21033938" cy="265112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sz="9800" b="1">
                <a:solidFill>
                  <a:schemeClr val="bg1"/>
                </a:solidFill>
                <a:cs typeface="Times New Roman" panose="02020603050405020304" pitchFamily="18" charset="0"/>
              </a:rPr>
              <a:t>The Importance of Intellectual Property </a:t>
            </a:r>
            <a:br>
              <a:rPr lang="en-US" sz="9800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9800" b="1">
                <a:solidFill>
                  <a:schemeClr val="bg1"/>
                </a:solidFill>
                <a:cs typeface="Times New Roman" panose="02020603050405020304" pitchFamily="18" charset="0"/>
              </a:rPr>
              <a:t>Protection for Seed</a:t>
            </a:r>
            <a:b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5DB9-B632-663B-8CE7-B2A204081690}"/>
              </a:ext>
            </a:extLst>
          </p:cNvPr>
          <p:cNvSpPr txBox="1">
            <a:spLocks/>
          </p:cNvSpPr>
          <p:nvPr/>
        </p:nvSpPr>
        <p:spPr>
          <a:xfrm>
            <a:off x="1677985" y="4616450"/>
            <a:ext cx="21736050" cy="87026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0" indent="-1485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6926" algn="l"/>
              </a:tabLst>
              <a:defRPr/>
            </a:pPr>
            <a:r>
              <a:rPr lang="en-US" sz="7000" dirty="0">
                <a:solidFill>
                  <a:schemeClr val="bg1"/>
                </a:solidFill>
                <a:cs typeface="Times New Roman" panose="02020603050405020304" pitchFamily="18" charset="0"/>
                <a:sym typeface="Wingdings" pitchFamily="2" charset="2"/>
              </a:rPr>
              <a:t>Protects company’s product and farmers</a:t>
            </a:r>
          </a:p>
          <a:p>
            <a:pPr marL="1485900" indent="-1485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6926" algn="l"/>
              </a:tabLst>
              <a:defRPr/>
            </a:pPr>
            <a:r>
              <a:rPr lang="en-US" sz="7000" dirty="0">
                <a:solidFill>
                  <a:schemeClr val="bg1"/>
                </a:solidFill>
                <a:cs typeface="Times New Roman" panose="02020603050405020304" pitchFamily="18" charset="0"/>
                <a:sym typeface="Wingdings" pitchFamily="2" charset="2"/>
              </a:rPr>
              <a:t>Allows a company to receive a return on investment</a:t>
            </a:r>
          </a:p>
          <a:p>
            <a:pPr marL="1485900" indent="-1485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6926" algn="l"/>
              </a:tabLst>
              <a:defRPr/>
            </a:pPr>
            <a:r>
              <a:rPr lang="en-US" sz="7000" dirty="0">
                <a:solidFill>
                  <a:schemeClr val="bg1"/>
                </a:solidFill>
                <a:cs typeface="Times New Roman" panose="02020603050405020304" pitchFamily="18" charset="0"/>
                <a:sym typeface="Wingdings" pitchFamily="2" charset="2"/>
              </a:rPr>
              <a:t>Encourages investment in research &amp; development</a:t>
            </a:r>
          </a:p>
          <a:p>
            <a:pPr marL="1485900" indent="-1485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6926" algn="l"/>
              </a:tabLst>
              <a:defRPr/>
            </a:pPr>
            <a:r>
              <a:rPr lang="en-US" sz="7000" dirty="0">
                <a:solidFill>
                  <a:schemeClr val="bg1"/>
                </a:solidFill>
                <a:cs typeface="Times New Roman" panose="02020603050405020304" pitchFamily="18" charset="0"/>
                <a:sym typeface="Wingdings" pitchFamily="2" charset="2"/>
              </a:rPr>
              <a:t>Improves opportunities for innovation</a:t>
            </a:r>
          </a:p>
          <a:p>
            <a:pPr marL="1485900" indent="-1485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6926" algn="l"/>
              </a:tabLst>
              <a:defRPr/>
            </a:pPr>
            <a:r>
              <a:rPr lang="en-US" sz="7000" dirty="0">
                <a:solidFill>
                  <a:schemeClr val="bg1"/>
                </a:solidFill>
                <a:cs typeface="Times New Roman" panose="02020603050405020304" pitchFamily="18" charset="0"/>
                <a:sym typeface="Wingdings" pitchFamily="2" charset="2"/>
              </a:rPr>
              <a:t>Creates value for farmers</a:t>
            </a:r>
          </a:p>
          <a:p>
            <a:pPr indent="0">
              <a:buFont typeface="Arial" panose="020B0604020202020204" pitchFamily="34" charset="0"/>
              <a:buNone/>
            </a:pP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CC42-71D4-2924-9B46-0E890D141D51}"/>
              </a:ext>
            </a:extLst>
          </p:cNvPr>
          <p:cNvSpPr txBox="1">
            <a:spLocks/>
          </p:cNvSpPr>
          <p:nvPr/>
        </p:nvSpPr>
        <p:spPr>
          <a:xfrm>
            <a:off x="1448019" y="12382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Purpose of Certification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A9B4-CAAD-557E-0698-CEAE31ECC514}"/>
              </a:ext>
            </a:extLst>
          </p:cNvPr>
          <p:cNvSpPr txBox="1">
            <a:spLocks/>
          </p:cNvSpPr>
          <p:nvPr/>
        </p:nvSpPr>
        <p:spPr>
          <a:xfrm>
            <a:off x="1448019" y="4159250"/>
            <a:ext cx="21033938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Provide a system where newly developed crop varieties can be increased into sufficient quantities for distribution to farmers.</a:t>
            </a:r>
          </a:p>
        </p:txBody>
      </p:sp>
    </p:spTree>
    <p:extLst>
      <p:ext uri="{BB962C8B-B14F-4D97-AF65-F5344CB8AC3E}">
        <p14:creationId xmlns:p14="http://schemas.microsoft.com/office/powerpoint/2010/main" val="264881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0DDB-BBD4-56EE-FF44-E4C8B7331B24}"/>
              </a:ext>
            </a:extLst>
          </p:cNvPr>
          <p:cNvSpPr txBox="1">
            <a:spLocks/>
          </p:cNvSpPr>
          <p:nvPr/>
        </p:nvSpPr>
        <p:spPr>
          <a:xfrm>
            <a:off x="1676619" y="15176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Objective of Certification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110E-F66E-6D53-3050-31E15FBDABC2}"/>
              </a:ext>
            </a:extLst>
          </p:cNvPr>
          <p:cNvSpPr txBox="1">
            <a:spLocks/>
          </p:cNvSpPr>
          <p:nvPr/>
        </p:nvSpPr>
        <p:spPr>
          <a:xfrm>
            <a:off x="1676619" y="4438650"/>
            <a:ext cx="21033938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</a:rPr>
              <a:t>Maintain genetic purity from the time it leaves the plant breeder until it is available to farmers.</a:t>
            </a:r>
          </a:p>
        </p:txBody>
      </p:sp>
    </p:spTree>
    <p:extLst>
      <p:ext uri="{BB962C8B-B14F-4D97-AF65-F5344CB8AC3E}">
        <p14:creationId xmlns:p14="http://schemas.microsoft.com/office/powerpoint/2010/main" val="348431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4A80-7416-1044-8857-A5495B86D612}"/>
              </a:ext>
            </a:extLst>
          </p:cNvPr>
          <p:cNvSpPr txBox="1">
            <a:spLocks/>
          </p:cNvSpPr>
          <p:nvPr/>
        </p:nvSpPr>
        <p:spPr>
          <a:xfrm>
            <a:off x="1676619" y="14160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 dirty="0">
                <a:solidFill>
                  <a:schemeClr val="bg1"/>
                </a:solidFill>
              </a:rPr>
              <a:t>Varieties Eligible for Certification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5A24-9E09-73E0-D9BD-18711F4207E5}"/>
              </a:ext>
            </a:extLst>
          </p:cNvPr>
          <p:cNvSpPr txBox="1">
            <a:spLocks/>
          </p:cNvSpPr>
          <p:nvPr/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9600">
                <a:solidFill>
                  <a:schemeClr val="bg1"/>
                </a:solidFill>
              </a:rPr>
              <a:t>Must be: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>
                <a:solidFill>
                  <a:schemeClr val="bg1"/>
                </a:solidFill>
              </a:rPr>
              <a:t>New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>
                <a:solidFill>
                  <a:schemeClr val="bg1"/>
                </a:solidFill>
              </a:rPr>
              <a:t>Distinct from other varieties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>
                <a:solidFill>
                  <a:schemeClr val="bg1"/>
                </a:solidFill>
              </a:rPr>
              <a:t>Uniform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>
                <a:solidFill>
                  <a:schemeClr val="bg1"/>
                </a:solidFill>
              </a:rPr>
              <a:t>Genetically stable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0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18D5-03A1-1EEB-EC46-3D55C6543A81}"/>
              </a:ext>
            </a:extLst>
          </p:cNvPr>
          <p:cNvSpPr txBox="1">
            <a:spLocks/>
          </p:cNvSpPr>
          <p:nvPr/>
        </p:nvSpPr>
        <p:spPr>
          <a:xfrm>
            <a:off x="1677987" y="444501"/>
            <a:ext cx="21031200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Seed Certification Application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D1D4-2DA3-5866-4436-49427C800A39}"/>
              </a:ext>
            </a:extLst>
          </p:cNvPr>
          <p:cNvSpPr txBox="1">
            <a:spLocks/>
          </p:cNvSpPr>
          <p:nvPr/>
        </p:nvSpPr>
        <p:spPr>
          <a:xfrm>
            <a:off x="1677987" y="2800350"/>
            <a:ext cx="21031200" cy="95535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Approval by a state or national variety review board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Detailed description of the variety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Procedure for maintaining seed stocks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Number of generations variety may be multiplied in system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Restrictions, if any</a:t>
            </a:r>
          </a:p>
          <a:p>
            <a:pPr marL="1028700" indent="-1028700">
              <a:buFont typeface="+mj-lt"/>
              <a:buAutoNum type="arabicPeriod"/>
            </a:pPr>
            <a:r>
              <a:rPr lang="en-US" sz="7200">
                <a:solidFill>
                  <a:schemeClr val="bg1"/>
                </a:solidFill>
              </a:rPr>
              <a:t>Notification if variety is protected under Title V of the Plant Variety Protection Act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4D50-EE0E-4040-FDAF-77B5F812BB63}"/>
              </a:ext>
            </a:extLst>
          </p:cNvPr>
          <p:cNvSpPr txBox="1">
            <a:spLocks/>
          </p:cNvSpPr>
          <p:nvPr/>
        </p:nvSpPr>
        <p:spPr>
          <a:xfrm>
            <a:off x="1676618" y="730251"/>
            <a:ext cx="22935981" cy="2651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b="1" dirty="0">
                <a:solidFill>
                  <a:schemeClr val="bg1"/>
                </a:solidFill>
              </a:rPr>
              <a:t>Seed Classes Recognized in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9E68-7302-00AB-F5CF-FFA9EC194A33}"/>
              </a:ext>
            </a:extLst>
          </p:cNvPr>
          <p:cNvSpPr txBox="1">
            <a:spLocks/>
          </p:cNvSpPr>
          <p:nvPr/>
        </p:nvSpPr>
        <p:spPr>
          <a:xfrm>
            <a:off x="1677986" y="4686301"/>
            <a:ext cx="22932995" cy="942022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18288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Breeder – manila tag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Foundation – white tag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Registered – light purple tag</a:t>
            </a:r>
          </a:p>
          <a:p>
            <a:pPr marL="1828800" indent="-1828800">
              <a:buFont typeface="+mj-lt"/>
              <a:buAutoNum type="arabicPeriod"/>
            </a:pPr>
            <a:r>
              <a:rPr lang="en-US" sz="9600" dirty="0">
                <a:solidFill>
                  <a:schemeClr val="bg1"/>
                </a:solidFill>
              </a:rPr>
              <a:t>Certified – light blue tag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sz="7200" dirty="0">
              <a:solidFill>
                <a:schemeClr val="bg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bg1"/>
                </a:solidFill>
              </a:rPr>
              <a:t>In Texas, you must file an application with TDA to be a certified seed grower.</a:t>
            </a:r>
          </a:p>
        </p:txBody>
      </p:sp>
    </p:spTree>
    <p:extLst>
      <p:ext uri="{BB962C8B-B14F-4D97-AF65-F5344CB8AC3E}">
        <p14:creationId xmlns:p14="http://schemas.microsoft.com/office/powerpoint/2010/main" val="148526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C19D-272E-F2D9-4E5F-C2AAE09A40A2}"/>
              </a:ext>
            </a:extLst>
          </p:cNvPr>
          <p:cNvSpPr txBox="1">
            <a:spLocks/>
          </p:cNvSpPr>
          <p:nvPr/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828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800" b="1">
                <a:solidFill>
                  <a:schemeClr val="bg1"/>
                </a:solidFill>
              </a:rPr>
              <a:t>U.S. Plant Variety Protection Act</a:t>
            </a:r>
            <a:endParaRPr lang="en-US" sz="10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1A93-B67E-FBB8-4E4C-42D4E68314BE}"/>
              </a:ext>
            </a:extLst>
          </p:cNvPr>
          <p:cNvSpPr txBox="1">
            <a:spLocks/>
          </p:cNvSpPr>
          <p:nvPr/>
        </p:nvSpPr>
        <p:spPr>
          <a:xfrm>
            <a:off x="1677987" y="3238501"/>
            <a:ext cx="21031200" cy="91154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457200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-457200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7200">
                <a:solidFill>
                  <a:schemeClr val="bg1"/>
                </a:solidFill>
              </a:rPr>
              <a:t>Enacted in 1970, giving plant breeders the right to protect their non-hybrid varieties.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sz="7200">
              <a:solidFill>
                <a:schemeClr val="bg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sz="7200">
                <a:solidFill>
                  <a:schemeClr val="bg1"/>
                </a:solidFill>
              </a:rPr>
              <a:t>At the time of application, the owner decides to either utilize the Title V provision of the Plant Variety Protection Act or not. Title V makes it unlawful to sell non-certified seed of a protected variety.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8990"/>
      </p:ext>
    </p:extLst>
  </p:cSld>
  <p:clrMapOvr>
    <a:masterClrMapping/>
  </p:clrMapOvr>
</p:sld>
</file>

<file path=ppt/theme/theme1.xml><?xml version="1.0" encoding="utf-8"?>
<a:theme xmlns:a="http://schemas.openxmlformats.org/drawingml/2006/main" name="AgriLife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2.xml><?xml version="1.0" encoding="utf-8"?>
<a:theme xmlns:a="http://schemas.openxmlformats.org/drawingml/2006/main" name="AgriLife Research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3.xml><?xml version="1.0" encoding="utf-8"?>
<a:theme xmlns:a="http://schemas.openxmlformats.org/drawingml/2006/main" name="AgriLife Extension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4.xml><?xml version="1.0" encoding="utf-8"?>
<a:theme xmlns:a="http://schemas.openxmlformats.org/drawingml/2006/main" name="College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5.xml><?xml version="1.0" encoding="utf-8"?>
<a:theme xmlns:a="http://schemas.openxmlformats.org/drawingml/2006/main" name="TVMDL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6.xml><?xml version="1.0" encoding="utf-8"?>
<a:theme xmlns:a="http://schemas.openxmlformats.org/drawingml/2006/main" name="TFS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67092484B1C48A0F209C53560557E" ma:contentTypeVersion="12" ma:contentTypeDescription="Create a new document." ma:contentTypeScope="" ma:versionID="e31b7f930364e514d052378b6e3c05b1">
  <xsd:schema xmlns:xsd="http://www.w3.org/2001/XMLSchema" xmlns:xs="http://www.w3.org/2001/XMLSchema" xmlns:p="http://schemas.microsoft.com/office/2006/metadata/properties" xmlns:ns2="d4419899-87c7-47d4-baf6-3a48f6605cac" xmlns:ns3="d919cae7-56e2-463c-90dd-c6acef0f6857" targetNamespace="http://schemas.microsoft.com/office/2006/metadata/properties" ma:root="true" ma:fieldsID="2be28c6d8cc5362b499caf891b0a2876" ns2:_="" ns3:_="">
    <xsd:import namespace="d4419899-87c7-47d4-baf6-3a48f6605cac"/>
    <xsd:import namespace="d919cae7-56e2-463c-90dd-c6acef0f6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19899-87c7-47d4-baf6-3a48f6605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cae7-56e2-463c-90dd-c6acef0f6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27874-030A-4E3F-AF04-4CE8B3E7539B}">
  <ds:schemaRefs>
    <ds:schemaRef ds:uri="d4419899-87c7-47d4-baf6-3a48f6605cac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d919cae7-56e2-463c-90dd-c6acef0f685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F29928-8280-4AB2-B685-79D93DF0AD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81433-1EBE-44A3-9CF8-3C3E8D5C0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19899-87c7-47d4-baf6-3a48f6605cac"/>
    <ds:schemaRef ds:uri="d919cae7-56e2-463c-90dd-c6acef0f6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13725</TotalTime>
  <Words>734</Words>
  <Application>Microsoft Office PowerPoint</Application>
  <PresentationFormat>Custom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Lato</vt:lpstr>
      <vt:lpstr>Montserrat Semi Bold</vt:lpstr>
      <vt:lpstr>Open Sans</vt:lpstr>
      <vt:lpstr>AgriLife Blue Tech</vt:lpstr>
      <vt:lpstr>AgriLife Research Blue Tech</vt:lpstr>
      <vt:lpstr>AgriLife Extension Blue Tech</vt:lpstr>
      <vt:lpstr>College Blue Tech</vt:lpstr>
      <vt:lpstr>TVMDL Blue Tech</vt:lpstr>
      <vt:lpstr>TFS Blue 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R. Topp</dc:creator>
  <cp:lastModifiedBy>Lileen M. Coulloudon</cp:lastModifiedBy>
  <cp:revision>143</cp:revision>
  <cp:lastPrinted>2020-06-03T13:12:22Z</cp:lastPrinted>
  <dcterms:created xsi:type="dcterms:W3CDTF">2020-02-21T22:32:33Z</dcterms:created>
  <dcterms:modified xsi:type="dcterms:W3CDTF">2022-08-26T18:22:03Z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0x0101006C567092484B1C48A0F209C53560557E</vt:lpwstr>
  </property>
  <property fmtid="{D5CDD505-2E9C-101B-9397-08002B2CF9AE}" pid="3" name="ComplianceAssetId">
    <vt:lpwstr/>
  </property>
</Properties>
</file>